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Work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UDOkYHGRJ8z17ZvbUBPVotWar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WorkSan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customschemas.google.com/relationships/presentationmetadata" Target="metadata"/><Relationship Id="rId27" Type="http://schemas.openxmlformats.org/officeDocument/2006/relationships/font" Target="fonts/Work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6a975f14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g2e6a975f14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6a975f14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2e6a975f14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6a975f14b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g2e6a975f14b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51c2aa2c1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51c2aa2c1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51c2aa2c1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4b3b577b9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4b3b577b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74b3b577b9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51c2aa2c1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51c2aa2c1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151c2aa2c1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a98a8e9b8df9b9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a98a8e9b8df9b9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0a98a8e9b8df9b9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20456de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20456de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120456de3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51c2aa2c1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51c2aa2c1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51c2aa2c1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4b3b577b9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g274b3b577b9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4b3b577b9_4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g274b3b577b9_4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slide" Target="/ppt/slides/slide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slide" Target="/ppt/slides/slide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slide" Target="/ppt/slides/slide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GeAKhnJigQ8ymSAcpLcIt5nAQF6kA0iH/edit?gid=185%209912035#gid=1859912035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docs.google.com/spreadsheets/d/1GeAKhnJigQ8ymSAcpLcIt5nAQF6kA0iH/edit?gid=185" TargetMode="External"/><Relationship Id="rId6" Type="http://schemas.openxmlformats.org/officeDocument/2006/relationships/hyperlink" Target="https://docs.google.com/spreadsheets/d/1GeAKhnJigQ8ymSAcpLcIt5nAQF6kA0iH/edit?gid=185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spreadsheets/d/1GjkkGzuLB5GLPLQmBbQy5ZndOAKYvPvh/edit?gid=757706023#gid=757706023" TargetMode="External"/><Relationship Id="rId4" Type="http://schemas.openxmlformats.org/officeDocument/2006/relationships/hyperlink" Target="https://docs.google.com/spreadsheets/d/1GjkkGzuLB5GLPLQmBbQy5ZndOAKYvPvh/edit?gid=757706023#gid=757706023" TargetMode="External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7.xml"/><Relationship Id="rId4" Type="http://schemas.openxmlformats.org/officeDocument/2006/relationships/slide" Target="/ppt/slides/slide9.xml"/><Relationship Id="rId5" Type="http://schemas.openxmlformats.org/officeDocument/2006/relationships/slide" Target="/ppt/slides/slide8.xml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slide" Target="/ppt/slides/slide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slide" Target="/ppt/slides/slide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slide" Target="/ppt/slides/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890944" y="1777984"/>
            <a:ext cx="8895425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744050" y="2962325"/>
            <a:ext cx="9042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DISTRIBUCIÓN Y SOPORTE DE COMPONENTES DE HARDWARE PARA LA CIUDAD DE BOGOTA D.C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a975f14b_0_28"/>
          <p:cNvSpPr txBox="1"/>
          <p:nvPr/>
        </p:nvSpPr>
        <p:spPr>
          <a:xfrm>
            <a:off x="258954" y="480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Diccionario de datos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g2e6a975f14b_0_28"/>
          <p:cNvCxnSpPr/>
          <p:nvPr/>
        </p:nvCxnSpPr>
        <p:spPr>
          <a:xfrm flipH="1" rot="10800000">
            <a:off x="258954" y="6473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g2e6a975f14b_0_28"/>
          <p:cNvSpPr txBox="1"/>
          <p:nvPr/>
        </p:nvSpPr>
        <p:spPr>
          <a:xfrm>
            <a:off x="827927" y="1343488"/>
            <a:ext cx="51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e6a975f14b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463" y="1003850"/>
            <a:ext cx="4861075" cy="57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6a975f14b_0_28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D.B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6a975f14b_0_35"/>
          <p:cNvSpPr txBox="1"/>
          <p:nvPr/>
        </p:nvSpPr>
        <p:spPr>
          <a:xfrm>
            <a:off x="258954" y="480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Diccionario de datos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g2e6a975f14b_0_35"/>
          <p:cNvCxnSpPr/>
          <p:nvPr/>
        </p:nvCxnSpPr>
        <p:spPr>
          <a:xfrm flipH="1" rot="10800000">
            <a:off x="258954" y="6473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g2e6a975f14b_0_35"/>
          <p:cNvSpPr txBox="1"/>
          <p:nvPr/>
        </p:nvSpPr>
        <p:spPr>
          <a:xfrm>
            <a:off x="827927" y="1343488"/>
            <a:ext cx="51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e6a975f14b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300" y="920375"/>
            <a:ext cx="4841387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6a975f14b_0_35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D.B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6a975f14b_0_42"/>
          <p:cNvSpPr txBox="1"/>
          <p:nvPr/>
        </p:nvSpPr>
        <p:spPr>
          <a:xfrm>
            <a:off x="258954" y="480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Diccionario de datos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g2e6a975f14b_0_42"/>
          <p:cNvCxnSpPr/>
          <p:nvPr/>
        </p:nvCxnSpPr>
        <p:spPr>
          <a:xfrm flipH="1" rot="10800000">
            <a:off x="258954" y="6473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g2e6a975f14b_0_42"/>
          <p:cNvSpPr txBox="1"/>
          <p:nvPr/>
        </p:nvSpPr>
        <p:spPr>
          <a:xfrm>
            <a:off x="827927" y="1343488"/>
            <a:ext cx="51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e6a975f14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388" y="1027700"/>
            <a:ext cx="4861225" cy="5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e6a975f14b_0_42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D.B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51c2aa2c1_1_23"/>
          <p:cNvSpPr txBox="1"/>
          <p:nvPr/>
        </p:nvSpPr>
        <p:spPr>
          <a:xfrm>
            <a:off x="600225" y="419875"/>
            <a:ext cx="111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38AA00"/>
                </a:solidFill>
                <a:latin typeface="Calibri"/>
                <a:ea typeface="Calibri"/>
                <a:cs typeface="Calibri"/>
                <a:sym typeface="Calibri"/>
              </a:rPr>
              <a:t>Nivel 0</a:t>
            </a:r>
            <a:endParaRPr sz="2800">
              <a:solidFill>
                <a:srgbClr val="38AA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2151c2aa2c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7875"/>
            <a:ext cx="11887197" cy="535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4b3b577b9_4_0"/>
          <p:cNvSpPr txBox="1"/>
          <p:nvPr/>
        </p:nvSpPr>
        <p:spPr>
          <a:xfrm>
            <a:off x="258954" y="360286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Normalización 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g274b3b577b9_4_0"/>
          <p:cNvCxnSpPr/>
          <p:nvPr/>
        </p:nvCxnSpPr>
        <p:spPr>
          <a:xfrm flipH="1" rot="10800000">
            <a:off x="384354" y="8921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g274b3b577b9_4_0"/>
          <p:cNvSpPr txBox="1"/>
          <p:nvPr/>
        </p:nvSpPr>
        <p:spPr>
          <a:xfrm>
            <a:off x="384350" y="1279625"/>
            <a:ext cx="104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38AA00"/>
                </a:solidFill>
                <a:latin typeface="Calibri"/>
                <a:ea typeface="Calibri"/>
                <a:cs typeface="Calibri"/>
                <a:sym typeface="Calibri"/>
              </a:rPr>
              <a:t>1FN</a:t>
            </a:r>
            <a:endParaRPr sz="2800">
              <a:solidFill>
                <a:srgbClr val="38AA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74b3b577b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338" y="1773300"/>
            <a:ext cx="8508875" cy="46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51c2aa2c1_1_18"/>
          <p:cNvSpPr txBox="1"/>
          <p:nvPr/>
        </p:nvSpPr>
        <p:spPr>
          <a:xfrm>
            <a:off x="847500" y="379875"/>
            <a:ext cx="104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38AA00"/>
                </a:solidFill>
                <a:latin typeface="Calibri"/>
                <a:ea typeface="Calibri"/>
                <a:cs typeface="Calibri"/>
                <a:sym typeface="Calibri"/>
              </a:rPr>
              <a:t>2FN</a:t>
            </a:r>
            <a:endParaRPr sz="2800">
              <a:solidFill>
                <a:srgbClr val="38AA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151c2aa2c1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00" y="995463"/>
            <a:ext cx="7634427" cy="49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0a98a8e9b8df9b9_9"/>
          <p:cNvSpPr txBox="1"/>
          <p:nvPr/>
        </p:nvSpPr>
        <p:spPr>
          <a:xfrm>
            <a:off x="258954" y="360286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60a98a8e9b8df9b9_9"/>
          <p:cNvSpPr txBox="1"/>
          <p:nvPr/>
        </p:nvSpPr>
        <p:spPr>
          <a:xfrm>
            <a:off x="314175" y="220625"/>
            <a:ext cx="1043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38AA00"/>
                </a:solidFill>
                <a:latin typeface="Calibri"/>
                <a:ea typeface="Calibri"/>
                <a:cs typeface="Calibri"/>
                <a:sym typeface="Calibri"/>
              </a:rPr>
              <a:t>FN3</a:t>
            </a:r>
            <a:endParaRPr sz="2800">
              <a:solidFill>
                <a:srgbClr val="38AA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8AA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60a98a8e9b8df9b9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550" y="726300"/>
            <a:ext cx="8447675" cy="58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0456de32_0_0"/>
          <p:cNvSpPr txBox="1"/>
          <p:nvPr/>
        </p:nvSpPr>
        <p:spPr>
          <a:xfrm>
            <a:off x="258954" y="1154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Costos del proyecto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2120456de32_0_0"/>
          <p:cNvCxnSpPr/>
          <p:nvPr/>
        </p:nvCxnSpPr>
        <p:spPr>
          <a:xfrm flipH="1" rot="10800000">
            <a:off x="258954" y="6473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8" name="Google Shape;238;g2120456de32_0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750" y="1746463"/>
            <a:ext cx="7758500" cy="2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120456de32_0_0"/>
          <p:cNvSpPr txBox="1"/>
          <p:nvPr/>
        </p:nvSpPr>
        <p:spPr>
          <a:xfrm>
            <a:off x="2216700" y="4280238"/>
            <a:ext cx="775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5"/>
              </a:rPr>
              <a:t>https://docs.google.com/spreadsheets/d/1GeAKhnJigQ8ymSAcpLcIt5nAQF6kA0iH/edit?gid=185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6"/>
              </a:rPr>
              <a:t>9912035#gid=1859912035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51c2aa2c1_1_4"/>
          <p:cNvSpPr txBox="1"/>
          <p:nvPr/>
        </p:nvSpPr>
        <p:spPr>
          <a:xfrm>
            <a:off x="912025" y="272350"/>
            <a:ext cx="514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rgbClr val="38AA00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 b="1" sz="1600"/>
          </a:p>
        </p:txBody>
      </p:sp>
      <p:sp>
        <p:nvSpPr>
          <p:cNvPr id="246" name="Google Shape;246;g2151c2aa2c1_1_4"/>
          <p:cNvSpPr txBox="1"/>
          <p:nvPr/>
        </p:nvSpPr>
        <p:spPr>
          <a:xfrm>
            <a:off x="2097000" y="4671102"/>
            <a:ext cx="799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https://docs.google.com/spreadsheets/d/1GjkkGzuLB5GLPLQmBbQy5ZndOAKYvPvh/edit?gid=757706023#gid=757706023</a:t>
            </a:r>
            <a:endParaRPr>
              <a:solidFill>
                <a:srgbClr val="38AA00"/>
              </a:solidFill>
            </a:endParaRPr>
          </a:p>
        </p:txBody>
      </p:sp>
      <p:pic>
        <p:nvPicPr>
          <p:cNvPr id="247" name="Google Shape;247;g2151c2aa2c1_1_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627" y="1571275"/>
            <a:ext cx="6481191" cy="291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52" name="Google Shape;2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MX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Integrantes</a:t>
            </a:r>
            <a:endParaRPr b="1"/>
          </a:p>
        </p:txBody>
      </p:sp>
      <p:sp>
        <p:nvSpPr>
          <p:cNvPr id="105" name="Google Shape;105;p2"/>
          <p:cNvSpPr txBox="1"/>
          <p:nvPr/>
        </p:nvSpPr>
        <p:spPr>
          <a:xfrm>
            <a:off x="622150" y="3228200"/>
            <a:ext cx="527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BRIAN ALEXANDER BELTRAN POVEDA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JHAN CARLOS LOZANO CLAROS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RAMIRO BARACALDO TOVAR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998" y="2372575"/>
            <a:ext cx="4636875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Formulación del Proyecto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7177450" y="2734100"/>
            <a:ext cx="28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i="0" lang="es-MX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astechno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6021302" y="3837708"/>
            <a:ext cx="5645100" cy="51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 txBox="1"/>
          <p:nvPr/>
        </p:nvSpPr>
        <p:spPr>
          <a:xfrm>
            <a:off x="5909569" y="3969099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 Tecnológica para la Distribución y soporte de componentes de hardware para la ciudad de Bogotá DC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967701"/>
            <a:ext cx="5246900" cy="31481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1000" stPos="0" sy="-100000" ky="0"/>
          </a:effectLst>
        </p:spPr>
      </p:pic>
      <p:pic>
        <p:nvPicPr>
          <p:cNvPr id="116" name="Google Shape;1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138" y="2087588"/>
            <a:ext cx="646515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1259544" y="970467"/>
            <a:ext cx="552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36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7234" r="0" t="5196"/>
          <a:stretch/>
        </p:blipFill>
        <p:spPr>
          <a:xfrm>
            <a:off x="6257039" y="1637433"/>
            <a:ext cx="5042373" cy="4732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4"/>
          <p:cNvCxnSpPr/>
          <p:nvPr/>
        </p:nvCxnSpPr>
        <p:spPr>
          <a:xfrm>
            <a:off x="1259544" y="1686816"/>
            <a:ext cx="5042400" cy="27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 txBox="1"/>
          <p:nvPr/>
        </p:nvSpPr>
        <p:spPr>
          <a:xfrm>
            <a:off x="1336201" y="2591213"/>
            <a:ext cx="488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y lanzar una plataforma de comercio electrónico accesible y segura, dedicada a la venta de computadoras y accesorios de </a:t>
            </a:r>
            <a:r>
              <a:rPr lang="es-MX" sz="1800">
                <a:solidFill>
                  <a:schemeClr val="dk1"/>
                </a:solidFill>
              </a:rPr>
              <a:t>tecnología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relacionados.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36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Específicos</a:t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 flipH="1" rot="10800000">
            <a:off x="950054" y="12225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5"/>
          <p:cNvSpPr txBox="1"/>
          <p:nvPr/>
        </p:nvSpPr>
        <p:spPr>
          <a:xfrm>
            <a:off x="697324" y="1720750"/>
            <a:ext cx="50424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500">
                <a:solidFill>
                  <a:schemeClr val="dk1"/>
                </a:solidFill>
              </a:rPr>
              <a:t>Configurar un sistema de gestión de inventario eficiente para administrar el stock de productos y evitar la falta de existencias.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500">
                <a:solidFill>
                  <a:schemeClr val="dk1"/>
                </a:solidFill>
              </a:rPr>
              <a:t>Ofrecer un excelente servicio al cliente a través de canales de comunicación efectivos, como correo electrónico o soporte telefónico.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s-MX" sz="1500">
                <a:solidFill>
                  <a:schemeClr val="dk1"/>
                </a:solidFill>
              </a:rPr>
              <a:t>Establecer procesos de pago seguros y opciones de envío confiables para garantizar la satisfacción del cliente.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500">
                <a:solidFill>
                  <a:schemeClr val="dk1"/>
                </a:solidFill>
              </a:rPr>
              <a:t>Ofrecer contenido relevante, preciso y accesible que abarque una amplia gama de temas tecnológicos, desde las últimas noticias y avances en la industria hasta guías prácticas, reseñas de productos y análisis expertos.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6671" l="16574" r="13724" t="11474"/>
          <a:stretch/>
        </p:blipFill>
        <p:spPr>
          <a:xfrm>
            <a:off x="5992450" y="1678950"/>
            <a:ext cx="6066722" cy="3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 de datos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" name="Google Shape;138;p13">
            <a:hlinkClick action="ppaction://hlinksldjump" r:id="rId3"/>
          </p:cNvPr>
          <p:cNvSpPr/>
          <p:nvPr/>
        </p:nvSpPr>
        <p:spPr>
          <a:xfrm>
            <a:off x="7899675" y="1998675"/>
            <a:ext cx="2358000" cy="777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Modelo relacional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3">
            <a:hlinkClick action="ppaction://hlinksldjump" r:id="rId4"/>
          </p:cNvPr>
          <p:cNvSpPr/>
          <p:nvPr/>
        </p:nvSpPr>
        <p:spPr>
          <a:xfrm>
            <a:off x="7945250" y="5444125"/>
            <a:ext cx="2358000" cy="777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>
            <a:hlinkClick action="ppaction://hlinksldjump" r:id="rId5"/>
          </p:cNvPr>
          <p:cNvSpPr/>
          <p:nvPr/>
        </p:nvSpPr>
        <p:spPr>
          <a:xfrm>
            <a:off x="7945150" y="3721400"/>
            <a:ext cx="2601600" cy="777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Modelo entidad-</a:t>
            </a: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relación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25" y="1945150"/>
            <a:ext cx="4680125" cy="45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/>
          <p:nvPr/>
        </p:nvSpPr>
        <p:spPr>
          <a:xfrm>
            <a:off x="5136350" y="4076050"/>
            <a:ext cx="28089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4834750" y="5818975"/>
            <a:ext cx="31104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6287925" y="2333125"/>
            <a:ext cx="16116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3"/>
          <p:cNvSpPr/>
          <p:nvPr/>
        </p:nvSpPr>
        <p:spPr>
          <a:xfrm rot="5400000">
            <a:off x="4406775" y="5390800"/>
            <a:ext cx="8835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3"/>
          <p:cNvSpPr/>
          <p:nvPr/>
        </p:nvSpPr>
        <p:spPr>
          <a:xfrm rot="5400000">
            <a:off x="5548725" y="3099625"/>
            <a:ext cx="15057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136350" y="3866125"/>
            <a:ext cx="1179000" cy="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4b3b577b9_5_0"/>
          <p:cNvSpPr txBox="1"/>
          <p:nvPr/>
        </p:nvSpPr>
        <p:spPr>
          <a:xfrm>
            <a:off x="443574" y="188427"/>
            <a:ext cx="57360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3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Modelo relacional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g274b3b577b9_5_0"/>
          <p:cNvCxnSpPr/>
          <p:nvPr/>
        </p:nvCxnSpPr>
        <p:spPr>
          <a:xfrm>
            <a:off x="443569" y="723516"/>
            <a:ext cx="5042400" cy="27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4" name="Google Shape;154;g274b3b577b9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00" y="1302735"/>
            <a:ext cx="10259999" cy="449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74b3b577b9_5_0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4b3b577b9_4_136"/>
          <p:cNvSpPr txBox="1"/>
          <p:nvPr/>
        </p:nvSpPr>
        <p:spPr>
          <a:xfrm>
            <a:off x="827927" y="1343488"/>
            <a:ext cx="51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74b3b577b9_4_136"/>
          <p:cNvSpPr txBox="1"/>
          <p:nvPr/>
        </p:nvSpPr>
        <p:spPr>
          <a:xfrm>
            <a:off x="443574" y="188427"/>
            <a:ext cx="57360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3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Modelo entidad-</a:t>
            </a:r>
            <a:r>
              <a:rPr b="1" lang="es-MX" sz="33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relación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274b3b577b9_4_136"/>
          <p:cNvCxnSpPr/>
          <p:nvPr/>
        </p:nvCxnSpPr>
        <p:spPr>
          <a:xfrm>
            <a:off x="443569" y="723516"/>
            <a:ext cx="5819100" cy="336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g274b3b577b9_4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00" y="793725"/>
            <a:ext cx="8472049" cy="60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74b3b577b9_4_136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D.B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/>
        </p:nvSpPr>
        <p:spPr>
          <a:xfrm>
            <a:off x="258954" y="480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Diccionario de datos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7"/>
          <p:cNvCxnSpPr/>
          <p:nvPr/>
        </p:nvCxnSpPr>
        <p:spPr>
          <a:xfrm flipH="1" rot="10800000">
            <a:off x="258954" y="647367"/>
            <a:ext cx="5297100" cy="93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975" y="811225"/>
            <a:ext cx="4862051" cy="58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>
            <a:hlinkClick action="ppaction://hlinksldjump" r:id="rId4"/>
          </p:cNvPr>
          <p:cNvSpPr/>
          <p:nvPr/>
        </p:nvSpPr>
        <p:spPr>
          <a:xfrm>
            <a:off x="10645950" y="6347900"/>
            <a:ext cx="906600" cy="37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B.D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